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handoutMasterIdLst>
    <p:handoutMasterId r:id="rId34"/>
  </p:handoutMasterIdLst>
  <p:sldIdLst>
    <p:sldId id="319" r:id="rId2"/>
    <p:sldId id="271" r:id="rId3"/>
    <p:sldId id="295" r:id="rId4"/>
    <p:sldId id="296" r:id="rId5"/>
    <p:sldId id="297" r:id="rId6"/>
    <p:sldId id="298" r:id="rId7"/>
    <p:sldId id="300" r:id="rId8"/>
    <p:sldId id="301" r:id="rId9"/>
    <p:sldId id="303" r:id="rId10"/>
    <p:sldId id="304" r:id="rId11"/>
    <p:sldId id="302" r:id="rId12"/>
    <p:sldId id="305" r:id="rId13"/>
    <p:sldId id="306" r:id="rId14"/>
    <p:sldId id="278" r:id="rId15"/>
    <p:sldId id="307" r:id="rId16"/>
    <p:sldId id="286" r:id="rId17"/>
    <p:sldId id="308" r:id="rId18"/>
    <p:sldId id="309" r:id="rId19"/>
    <p:sldId id="284" r:id="rId20"/>
    <p:sldId id="287" r:id="rId21"/>
    <p:sldId id="314" r:id="rId22"/>
    <p:sldId id="311" r:id="rId23"/>
    <p:sldId id="312" r:id="rId24"/>
    <p:sldId id="316" r:id="rId25"/>
    <p:sldId id="285" r:id="rId26"/>
    <p:sldId id="318" r:id="rId27"/>
    <p:sldId id="315" r:id="rId28"/>
    <p:sldId id="313" r:id="rId29"/>
    <p:sldId id="317" r:id="rId30"/>
    <p:sldId id="293" r:id="rId31"/>
    <p:sldId id="294"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108" d="100"/>
          <a:sy n="108" d="100"/>
        </p:scale>
        <p:origin x="108" y="19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6/6/2021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media/image2.jpe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6/6/2021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6/6/2021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6/6/2021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6/6/2021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6/6/2021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6/6/2021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6/6/2021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6/6/2021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6/6/2021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85AA909F-D5B5-49F6-9E13-BC0D8675E0DD}"/>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hyperlink" Target="https://www.youtube.com/watch?v=H8Cmuj0_3Ts"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micropython.org/"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s://micropython.org/"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hyperlink" Target="https://docs.micropython.org/en/v1.15/library/machine.Pin.html" TargetMode="Externa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hyperlink" Target="https://learn.adafruit.com/micropython-basics-load-files-and-run-code/boot-scripts" TargetMode="Externa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hyperlink" Target="https://learn.adafruit.com/micropython-basics-load-files-and-run-code/boot-scripts" TargetMode="Externa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hyperlink" Target="https://learn.sparkfun.com/tutorials/pull-up-resistors/all" TargetMode="Externa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hyperlink" Target="https://learn.adafruit.com/micropython-hardware-digital-i-slash-o/digital-inputs"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hyperlink" Target="https://en.wikipedia.org/wiki/Morse_code"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www.youtube.com/watch?v=A5CB4t9sukM"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Microcontrollers, </a:t>
            </a:r>
            <a:r>
              <a:rPr lang="en-US" dirty="0" err="1"/>
              <a:t>MicroPython</a:t>
            </a:r>
            <a:r>
              <a:rPr lang="en-US" dirty="0"/>
              <a:t>, IO</a:t>
            </a:r>
          </a:p>
        </p:txBody>
      </p:sp>
    </p:spTree>
    <p:extLst>
      <p:ext uri="{BB962C8B-B14F-4D97-AF65-F5344CB8AC3E}">
        <p14:creationId xmlns:p14="http://schemas.microsoft.com/office/powerpoint/2010/main" val="3215148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High Level of Integration</a:t>
            </a:r>
          </a:p>
          <a:p>
            <a:pPr marL="0" indent="0">
              <a:buNone/>
            </a:pPr>
            <a:r>
              <a:rPr lang="en-US" dirty="0"/>
              <a:t>ESP32 is highly-integrated with in-built antenna switches, RF balun, power amplifier, low-noise receive amplifier, filters, and power management modules. ESP32 adds priceless functionality and versatility to your applications with minimal Printed Circuit Board (PCB) requirements.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3046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Hybrid Wi-Fi &amp; Bluetooth Chip</a:t>
            </a:r>
          </a:p>
          <a:p>
            <a:pPr marL="0" indent="0">
              <a:buNone/>
            </a:pPr>
            <a:r>
              <a:rPr lang="en-US" dirty="0"/>
              <a:t>ESP32 can perform as a complete standalone system or as a slave device to a host MCU, reducing communication stack overhead on the main application processor. ESP32 can interface with other systems to provide Wi-Fi and Bluetooth functionality through its SPI / SDIO or I2C / UART interfaces.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3480472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TinyPICO</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hlinkClick r:id="rId2"/>
              </a:rPr>
              <a:t>https://www.youtube.com/watch?v=H8Cmuj0_3Ts</a:t>
            </a:r>
            <a:endParaRPr lang="en-US" dirty="0">
              <a:solidFill>
                <a:schemeClr val="tx2"/>
              </a:solidFill>
            </a:endParaRPr>
          </a:p>
        </p:txBody>
      </p:sp>
    </p:spTree>
    <p:extLst>
      <p:ext uri="{BB962C8B-B14F-4D97-AF65-F5344CB8AC3E}">
        <p14:creationId xmlns:p14="http://schemas.microsoft.com/office/powerpoint/2010/main" val="4269992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GPIO – Tiny PICO</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There are 20 pins on the GPIO:</a:t>
            </a:r>
          </a:p>
          <a:p>
            <a:pPr lvl="1"/>
            <a:r>
              <a:rPr lang="en-US" dirty="0"/>
              <a:t>One of the pins provides 5 volts</a:t>
            </a:r>
          </a:p>
          <a:p>
            <a:pPr lvl="1"/>
            <a:r>
              <a:rPr lang="en-US" dirty="0"/>
              <a:t>One pin provides 3.3 volts</a:t>
            </a:r>
          </a:p>
          <a:p>
            <a:pPr lvl="1"/>
            <a:r>
              <a:rPr lang="en-US" dirty="0"/>
              <a:t>One pin can be used to reset the </a:t>
            </a:r>
            <a:r>
              <a:rPr lang="en-US" dirty="0" err="1"/>
              <a:t>tinyPICO</a:t>
            </a:r>
            <a:endParaRPr lang="en-US" dirty="0"/>
          </a:p>
          <a:p>
            <a:pPr lvl="1"/>
            <a:r>
              <a:rPr lang="en-US" dirty="0"/>
              <a:t>Two pins provide ground</a:t>
            </a:r>
          </a:p>
          <a:p>
            <a:pPr lvl="1"/>
            <a:r>
              <a:rPr lang="en-US" dirty="0"/>
              <a:t>Most of the remaining pins provide digital input / output of 3.3 volt</a:t>
            </a:r>
          </a:p>
        </p:txBody>
      </p:sp>
    </p:spTree>
    <p:extLst>
      <p:ext uri="{BB962C8B-B14F-4D97-AF65-F5344CB8AC3E}">
        <p14:creationId xmlns:p14="http://schemas.microsoft.com/office/powerpoint/2010/main" val="3371827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GPIO - </a:t>
            </a:r>
            <a:r>
              <a:rPr lang="en-US" dirty="0" err="1"/>
              <a:t>tinyPICO</a:t>
            </a:r>
            <a:endParaRPr lang="en-US" dirty="0"/>
          </a:p>
        </p:txBody>
      </p:sp>
      <p:pic>
        <p:nvPicPr>
          <p:cNvPr id="1026" name="Picture 2" descr="tinypico-pinout-black_jpg_project-body">
            <a:extLst>
              <a:ext uri="{FF2B5EF4-FFF2-40B4-BE49-F238E27FC236}">
                <a16:creationId xmlns:a16="http://schemas.microsoft.com/office/drawing/2014/main" id="{534FB276-E56D-4E8F-AC27-0CCDF8F8FA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4185" y="1200149"/>
            <a:ext cx="7570641" cy="4730387"/>
          </a:xfrm>
          <a:prstGeom prst="rect">
            <a:avLst/>
          </a:prstGeom>
          <a:noFill/>
          <a:ln cap="sq">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494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Python</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rPr>
              <a:t>According to Wikipedia:</a:t>
            </a:r>
          </a:p>
          <a:p>
            <a:pPr marL="0" indent="0">
              <a:buNone/>
            </a:pPr>
            <a:r>
              <a:rPr lang="en-US" i="1" dirty="0"/>
              <a:t>Python is a widely used high-level, general-purpose, interpreted, dynamic programming language. Its design philosophy emphasizes code readability, and its syntax allows programmers to express concepts in fewer lines of code than possible in other popular programming languages.</a:t>
            </a:r>
          </a:p>
          <a:p>
            <a:pPr marL="0" indent="0">
              <a:buNone/>
            </a:pPr>
            <a:r>
              <a:rPr lang="en-US" dirty="0">
                <a:solidFill>
                  <a:schemeClr val="tx2"/>
                </a:solidFill>
              </a:rPr>
              <a:t>In other words, it’s easy to learn and you can do a lot with it!</a:t>
            </a:r>
          </a:p>
        </p:txBody>
      </p:sp>
    </p:spTree>
    <p:extLst>
      <p:ext uri="{BB962C8B-B14F-4D97-AF65-F5344CB8AC3E}">
        <p14:creationId xmlns:p14="http://schemas.microsoft.com/office/powerpoint/2010/main" val="2499711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err="1"/>
              <a:t>MicroPython</a:t>
            </a:r>
            <a:r>
              <a:rPr lang="en-US" dirty="0"/>
              <a:t> is a lean and efficient implementation of the Python 3 programming language that includes a small subset of the Python standard library and is optimized to run on microcontrollers and in constrained environments.</a:t>
            </a:r>
          </a:p>
          <a:p>
            <a:pPr marL="0" indent="0">
              <a:buNone/>
            </a:pPr>
            <a:r>
              <a:rPr lang="en-US" dirty="0">
                <a:solidFill>
                  <a:schemeClr val="tx2"/>
                </a:solidFill>
                <a:hlinkClick r:id="rId2"/>
              </a:rPr>
              <a:t>https://micropython.org/</a:t>
            </a:r>
            <a:endParaRPr lang="en-US" dirty="0">
              <a:solidFill>
                <a:schemeClr val="tx2"/>
              </a:solidFill>
            </a:endParaRPr>
          </a:p>
        </p:txBody>
      </p:sp>
    </p:spTree>
    <p:extLst>
      <p:ext uri="{BB962C8B-B14F-4D97-AF65-F5344CB8AC3E}">
        <p14:creationId xmlns:p14="http://schemas.microsoft.com/office/powerpoint/2010/main" val="3431084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err="1"/>
              <a:t>MicroPython</a:t>
            </a:r>
            <a:r>
              <a:rPr lang="en-US" dirty="0"/>
              <a:t> is a full Python compiler and runtime that runs on the bare-metal. You get an interactive prompt (the REPL) to execute commands immediately, along with the ability to run and import scripts from the built-in filesystem. The REPL has history, tab completion, auto-indent and paste mode for a great user experience.</a:t>
            </a:r>
          </a:p>
          <a:p>
            <a:pPr marL="0" indent="0">
              <a:buNone/>
            </a:pPr>
            <a:r>
              <a:rPr lang="en-US" dirty="0">
                <a:solidFill>
                  <a:schemeClr val="tx2"/>
                </a:solidFill>
                <a:hlinkClick r:id="rId2"/>
              </a:rPr>
              <a:t>https://micropython.org/</a:t>
            </a:r>
            <a:endParaRPr lang="en-US" dirty="0">
              <a:solidFill>
                <a:schemeClr val="tx2"/>
              </a:solidFill>
            </a:endParaRPr>
          </a:p>
        </p:txBody>
      </p:sp>
    </p:spTree>
    <p:extLst>
      <p:ext uri="{BB962C8B-B14F-4D97-AF65-F5344CB8AC3E}">
        <p14:creationId xmlns:p14="http://schemas.microsoft.com/office/powerpoint/2010/main" val="4151916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Output Devices - LEDs</a:t>
            </a:r>
          </a:p>
        </p:txBody>
      </p:sp>
      <p:sp>
        <p:nvSpPr>
          <p:cNvPr id="6" name="Content Placeholder 5">
            <a:extLst>
              <a:ext uri="{FF2B5EF4-FFF2-40B4-BE49-F238E27FC236}">
                <a16:creationId xmlns:a16="http://schemas.microsoft.com/office/drawing/2014/main" id="{8F5068B3-DBF0-D843-B7AD-8EA3567FC640}"/>
              </a:ext>
            </a:extLst>
          </p:cNvPr>
          <p:cNvSpPr>
            <a:spLocks noGrp="1"/>
          </p:cNvSpPr>
          <p:nvPr>
            <p:ph sz="half" idx="2"/>
          </p:nvPr>
        </p:nvSpPr>
        <p:spPr>
          <a:xfrm>
            <a:off x="1295399" y="2503713"/>
            <a:ext cx="8850549" cy="3287487"/>
          </a:xfrm>
        </p:spPr>
        <p:txBody>
          <a:bodyPr/>
          <a:lstStyle/>
          <a:p>
            <a:r>
              <a:rPr lang="en-US" dirty="0"/>
              <a:t>Examine the </a:t>
            </a:r>
            <a:r>
              <a:rPr lang="en-US" dirty="0" err="1"/>
              <a:t>MicroPython</a:t>
            </a:r>
            <a:r>
              <a:rPr lang="en-US" dirty="0"/>
              <a:t> </a:t>
            </a:r>
            <a:r>
              <a:rPr lang="en-US" dirty="0" err="1"/>
              <a:t>machine.Pin</a:t>
            </a:r>
            <a:r>
              <a:rPr lang="en-US" dirty="0"/>
              <a:t> class:</a:t>
            </a:r>
          </a:p>
          <a:p>
            <a:r>
              <a:rPr lang="en-US" dirty="0">
                <a:hlinkClick r:id="rId2"/>
              </a:rPr>
              <a:t>https://docs.micropython.org/en/v1.15/library/machine.Pin.html</a:t>
            </a:r>
            <a:endParaRPr lang="en-US" dirty="0"/>
          </a:p>
        </p:txBody>
      </p:sp>
    </p:spTree>
    <p:extLst>
      <p:ext uri="{BB962C8B-B14F-4D97-AF65-F5344CB8AC3E}">
        <p14:creationId xmlns:p14="http://schemas.microsoft.com/office/powerpoint/2010/main" val="1730594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Output Devices - LEDs</a:t>
            </a:r>
          </a:p>
        </p:txBody>
      </p:sp>
      <p:sp>
        <p:nvSpPr>
          <p:cNvPr id="6" name="Content Placeholder 5">
            <a:extLst>
              <a:ext uri="{FF2B5EF4-FFF2-40B4-BE49-F238E27FC236}">
                <a16:creationId xmlns:a16="http://schemas.microsoft.com/office/drawing/2014/main" id="{8F5068B3-DBF0-D843-B7AD-8EA3567FC640}"/>
              </a:ext>
            </a:extLst>
          </p:cNvPr>
          <p:cNvSpPr>
            <a:spLocks noGrp="1"/>
          </p:cNvSpPr>
          <p:nvPr>
            <p:ph sz="half" idx="2"/>
          </p:nvPr>
        </p:nvSpPr>
        <p:spPr>
          <a:xfrm>
            <a:off x="1295399" y="2503713"/>
            <a:ext cx="8850549" cy="3287487"/>
          </a:xfrm>
        </p:spPr>
        <p:txBody>
          <a:bodyPr/>
          <a:lstStyle/>
          <a:p>
            <a:r>
              <a:rPr lang="en-US" dirty="0"/>
              <a:t>Let’s create a program that turns an LED on/off</a:t>
            </a:r>
          </a:p>
          <a:p>
            <a:r>
              <a:rPr lang="en-US" dirty="0"/>
              <a:t>Complete Python IOT examples 1-5</a:t>
            </a:r>
          </a:p>
          <a:p>
            <a:r>
              <a:rPr lang="en-US" dirty="0">
                <a:hlinkClick r:id="rId2"/>
              </a:rPr>
              <a:t>https://github.com/jgrissom/Python-IOT/tree/Lesson-01</a:t>
            </a:r>
            <a:endParaRPr lang="en-US" dirty="0"/>
          </a:p>
        </p:txBody>
      </p:sp>
    </p:spTree>
    <p:extLst>
      <p:ext uri="{BB962C8B-B14F-4D97-AF65-F5344CB8AC3E}">
        <p14:creationId xmlns:p14="http://schemas.microsoft.com/office/powerpoint/2010/main" val="909595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A microcontroller is a small computer on a single metal-oxide-semiconductor integrated circuit chip. A microcontroller contains one or more CPUs along with memory and programmable input/output peripherals.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Functions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create a function to blink an LED using definite repetition</a:t>
            </a:r>
          </a:p>
          <a:p>
            <a:r>
              <a:rPr lang="en-US" dirty="0"/>
              <a:t>Complete Python IOT example 6</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3142229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save our function to blink an LED in a python script file</a:t>
            </a:r>
          </a:p>
          <a:p>
            <a:r>
              <a:rPr lang="en-US" dirty="0"/>
              <a:t>Complete Python IOT example 7</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575096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There are two important files that </a:t>
            </a:r>
            <a:r>
              <a:rPr lang="en-US" dirty="0" err="1"/>
              <a:t>MicroPython</a:t>
            </a:r>
            <a:r>
              <a:rPr lang="en-US" dirty="0"/>
              <a:t> looks for in the root of its filesystem.  These files contain </a:t>
            </a:r>
            <a:r>
              <a:rPr lang="en-US" dirty="0" err="1"/>
              <a:t>MicroPython</a:t>
            </a:r>
            <a:r>
              <a:rPr lang="en-US" dirty="0"/>
              <a:t> code that will be executed whenever the board is powered up or reset (i.e. it 'boots').</a:t>
            </a:r>
          </a:p>
          <a:p>
            <a:r>
              <a:rPr lang="en-US" dirty="0">
                <a:hlinkClick r:id="rId2"/>
              </a:rPr>
              <a:t>https://learn.adafruit.com/micropython-basics-load-files-and-run-code/boot-scripts</a:t>
            </a:r>
            <a:endParaRPr lang="en-US" dirty="0"/>
          </a:p>
          <a:p>
            <a:endParaRPr lang="en-US" dirty="0"/>
          </a:p>
        </p:txBody>
      </p:sp>
    </p:spTree>
    <p:extLst>
      <p:ext uri="{BB962C8B-B14F-4D97-AF65-F5344CB8AC3E}">
        <p14:creationId xmlns:p14="http://schemas.microsoft.com/office/powerpoint/2010/main" val="301056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/boot.py - This file is run first on power up/reset and should contain low-level code that sets up the board to finish booting.</a:t>
            </a:r>
          </a:p>
          <a:p>
            <a:r>
              <a:rPr lang="en-US" dirty="0"/>
              <a:t>/main.py - If this file exists it's run after boot.py and should contain any main script that you want to run when the board is powered up or reset.</a:t>
            </a:r>
          </a:p>
          <a:p>
            <a:r>
              <a:rPr lang="en-US" dirty="0">
                <a:hlinkClick r:id="rId2"/>
              </a:rPr>
              <a:t>https://learn.adafruit.com/micropython-basics-load-files-and-run-code/boot-scripts</a:t>
            </a:r>
            <a:endParaRPr lang="en-US" dirty="0"/>
          </a:p>
          <a:p>
            <a:endParaRPr lang="en-US" dirty="0"/>
          </a:p>
        </p:txBody>
      </p:sp>
    </p:spTree>
    <p:extLst>
      <p:ext uri="{BB962C8B-B14F-4D97-AF65-F5344CB8AC3E}">
        <p14:creationId xmlns:p14="http://schemas.microsoft.com/office/powerpoint/2010/main" val="1675422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create (or edit) the main.py</a:t>
            </a:r>
          </a:p>
          <a:p>
            <a:r>
              <a:rPr lang="en-US" dirty="0"/>
              <a:t>Complete Python IOT example 8</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1469808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Devices - Buttons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create a program that uses Input from a momentary switch</a:t>
            </a:r>
          </a:p>
          <a:p>
            <a:r>
              <a:rPr lang="en-US" dirty="0"/>
              <a:t>Complete Python IOT examples 9-10</a:t>
            </a:r>
          </a:p>
          <a:p>
            <a:r>
              <a:rPr lang="en-US" dirty="0">
                <a:hlinkClick r:id="rId2"/>
              </a:rPr>
              <a:t>https://github.com/jgrissom/Python-IOT/tree/Lesson-01</a:t>
            </a:r>
            <a:endParaRPr lang="en-US" dirty="0"/>
          </a:p>
          <a:p>
            <a:endParaRPr lang="en-US" dirty="0">
              <a:solidFill>
                <a:schemeClr val="tx2"/>
              </a:solidFill>
            </a:endParaRPr>
          </a:p>
          <a:p>
            <a:endParaRPr lang="en-US" dirty="0"/>
          </a:p>
        </p:txBody>
      </p:sp>
    </p:spTree>
    <p:extLst>
      <p:ext uri="{BB962C8B-B14F-4D97-AF65-F5344CB8AC3E}">
        <p14:creationId xmlns:p14="http://schemas.microsoft.com/office/powerpoint/2010/main" val="255351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Devices - Buttons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Review the following article regarding Pull Up / Pull Down resistors</a:t>
            </a:r>
          </a:p>
          <a:p>
            <a:r>
              <a:rPr lang="en-US" dirty="0">
                <a:solidFill>
                  <a:schemeClr val="tx2"/>
                </a:solidFill>
                <a:hlinkClick r:id="rId2"/>
              </a:rPr>
              <a:t>https://learn.sparkfun.com/tutorials/pull-up-resistors/all</a:t>
            </a:r>
            <a:endParaRPr lang="en-US" dirty="0">
              <a:solidFill>
                <a:schemeClr val="tx2"/>
              </a:solidFill>
            </a:endParaRPr>
          </a:p>
          <a:p>
            <a:endParaRPr lang="en-US" dirty="0"/>
          </a:p>
        </p:txBody>
      </p:sp>
    </p:spTree>
    <p:extLst>
      <p:ext uri="{BB962C8B-B14F-4D97-AF65-F5344CB8AC3E}">
        <p14:creationId xmlns:p14="http://schemas.microsoft.com/office/powerpoint/2010/main" val="411736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 Output Practice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Complete Python IOT example 11</a:t>
            </a:r>
          </a:p>
          <a:p>
            <a:r>
              <a:rPr lang="en-US" dirty="0">
                <a:hlinkClick r:id="rId2"/>
              </a:rPr>
              <a:t>https://github.com/jgrissom/Python-IOT/tree/Lesson-01</a:t>
            </a:r>
            <a:endParaRPr lang="en-US" dirty="0"/>
          </a:p>
          <a:p>
            <a:endParaRPr lang="en-US" dirty="0">
              <a:solidFill>
                <a:schemeClr val="tx2"/>
              </a:solidFill>
            </a:endParaRPr>
          </a:p>
          <a:p>
            <a:endParaRPr lang="en-US" dirty="0"/>
          </a:p>
        </p:txBody>
      </p:sp>
    </p:spTree>
    <p:extLst>
      <p:ext uri="{BB962C8B-B14F-4D97-AF65-F5344CB8AC3E}">
        <p14:creationId xmlns:p14="http://schemas.microsoft.com/office/powerpoint/2010/main" val="57765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Switch Debounce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Event programming with a momentary switch is tricky due to switch bouncing</a:t>
            </a:r>
          </a:p>
          <a:p>
            <a:r>
              <a:rPr lang="en-US" dirty="0"/>
              <a:t>When 2 pieces of metal come into contact, they connect and disconnect several times before a solid connection is made</a:t>
            </a:r>
          </a:p>
          <a:p>
            <a:r>
              <a:rPr lang="en-US" dirty="0"/>
              <a:t>If you are attempting to determine if a button was pressed this will result in multiple “presses” being detected</a:t>
            </a:r>
          </a:p>
          <a:p>
            <a:r>
              <a:rPr lang="en-US" dirty="0"/>
              <a:t>This can be prevented using switch debouncing – there are hardware and software strategies for switch debouncing</a:t>
            </a:r>
          </a:p>
          <a:p>
            <a:endParaRPr lang="en-US" dirty="0"/>
          </a:p>
        </p:txBody>
      </p:sp>
    </p:spTree>
    <p:extLst>
      <p:ext uri="{BB962C8B-B14F-4D97-AF65-F5344CB8AC3E}">
        <p14:creationId xmlns:p14="http://schemas.microsoft.com/office/powerpoint/2010/main" val="3722440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Switch Debounce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Review the following article about software switch debouncing</a:t>
            </a:r>
          </a:p>
          <a:p>
            <a:r>
              <a:rPr lang="en-US" dirty="0">
                <a:hlinkClick r:id="rId2"/>
              </a:rPr>
              <a:t>https://learn.adafruit.com/micropython-hardware-digital-i-slash-o/digital-inputs</a:t>
            </a:r>
            <a:endParaRPr lang="en-US" dirty="0"/>
          </a:p>
          <a:p>
            <a:r>
              <a:rPr lang="en-US" dirty="0"/>
              <a:t>Complete Python IOT example 12</a:t>
            </a:r>
          </a:p>
          <a:p>
            <a:endParaRPr lang="en-US" dirty="0"/>
          </a:p>
        </p:txBody>
      </p:sp>
    </p:spTree>
    <p:extLst>
      <p:ext uri="{BB962C8B-B14F-4D97-AF65-F5344CB8AC3E}">
        <p14:creationId xmlns:p14="http://schemas.microsoft.com/office/powerpoint/2010/main" val="592744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Program memory in the form of ferroelectric RAM, NOR flash or OTP ROM is also often included on chip, as well as a small amount of RAM. </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163925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 to Python &amp; Raspberry Pi</a:t>
            </a:r>
          </a:p>
        </p:txBody>
      </p:sp>
      <p:sp>
        <p:nvSpPr>
          <p:cNvPr id="3" name="Text Placeholder 2"/>
          <p:cNvSpPr>
            <a:spLocks noGrp="1"/>
          </p:cNvSpPr>
          <p:nvPr>
            <p:ph type="body" idx="1"/>
          </p:nvPr>
        </p:nvSpPr>
        <p:spPr>
          <a:xfrm>
            <a:off x="1295400" y="1818322"/>
            <a:ext cx="9601198" cy="641350"/>
          </a:xfrm>
        </p:spPr>
        <p:txBody>
          <a:bodyPr/>
          <a:lstStyle/>
          <a:p>
            <a:r>
              <a:rPr lang="en-US" dirty="0"/>
              <a:t>Bits &amp; Bytes – Morse Code</a:t>
            </a:r>
          </a:p>
        </p:txBody>
      </p:sp>
      <p:sp>
        <p:nvSpPr>
          <p:cNvPr id="4" name="Content Placeholder 3"/>
          <p:cNvSpPr>
            <a:spLocks noGrp="1"/>
          </p:cNvSpPr>
          <p:nvPr>
            <p:ph sz="half" idx="2"/>
          </p:nvPr>
        </p:nvSpPr>
        <p:spPr>
          <a:xfrm>
            <a:off x="1295400" y="2503714"/>
            <a:ext cx="7642124" cy="1607952"/>
          </a:xfrm>
        </p:spPr>
        <p:txBody>
          <a:bodyPr>
            <a:normAutofit/>
          </a:bodyPr>
          <a:lstStyle/>
          <a:p>
            <a:pPr marL="0" indent="0">
              <a:buNone/>
            </a:pPr>
            <a:r>
              <a:rPr lang="en-US" dirty="0"/>
              <a:t>Thomas Edison is known as America’s greatest inventor. He invented the phonograph, the motion picture camera, and the light bulb.</a:t>
            </a:r>
          </a:p>
          <a:p>
            <a:pPr marL="0" indent="0">
              <a:buNone/>
            </a:pPr>
            <a:r>
              <a:rPr lang="en-US" dirty="0"/>
              <a:t>He was also deaf.</a:t>
            </a:r>
          </a:p>
        </p:txBody>
      </p:sp>
      <p:pic>
        <p:nvPicPr>
          <p:cNvPr id="5" name="Content Placeholder 4">
            <a:extLst>
              <a:ext uri="{FF2B5EF4-FFF2-40B4-BE49-F238E27FC236}">
                <a16:creationId xmlns:a16="http://schemas.microsoft.com/office/drawing/2014/main" id="{9FF85DFA-66BF-C741-A817-CD824F598610}"/>
              </a:ext>
            </a:extLst>
          </p:cNvPr>
          <p:cNvPicPr>
            <a:picLocks noChangeAspect="1"/>
          </p:cNvPicPr>
          <p:nvPr/>
        </p:nvPicPr>
        <p:blipFill>
          <a:blip r:embed="rId2">
            <a:alphaModFix amt="80000"/>
          </a:blip>
          <a:stretch>
            <a:fillRect/>
          </a:stretch>
        </p:blipFill>
        <p:spPr>
          <a:xfrm>
            <a:off x="9104256" y="503853"/>
            <a:ext cx="2574009" cy="3287712"/>
          </a:xfrm>
          <a:prstGeom prst="rect">
            <a:avLst/>
          </a:prstGeom>
          <a:ln w="31750">
            <a:solidFill>
              <a:schemeClr val="accent1"/>
            </a:solidFill>
          </a:ln>
        </p:spPr>
      </p:pic>
      <p:sp>
        <p:nvSpPr>
          <p:cNvPr id="7" name="Content Placeholder 3">
            <a:extLst>
              <a:ext uri="{FF2B5EF4-FFF2-40B4-BE49-F238E27FC236}">
                <a16:creationId xmlns:a16="http://schemas.microsoft.com/office/drawing/2014/main" id="{DC164EAA-5D65-504B-AE3F-79ABBB1EF688}"/>
              </a:ext>
            </a:extLst>
          </p:cNvPr>
          <p:cNvSpPr txBox="1">
            <a:spLocks/>
          </p:cNvSpPr>
          <p:nvPr/>
        </p:nvSpPr>
        <p:spPr>
          <a:xfrm>
            <a:off x="1295400" y="4155708"/>
            <a:ext cx="9601198" cy="12274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9pPr>
          </a:lstStyle>
          <a:p>
            <a:pPr marL="0" indent="0">
              <a:buFont typeface="Arial" pitchFamily="34" charset="0"/>
              <a:buNone/>
            </a:pPr>
            <a:r>
              <a:rPr lang="en-US" dirty="0"/>
              <a:t>Due to his hearing impairment, he learned to communicate with Morse Code. He proposed to his wife by tapping Morse Code on her palm. She responded by tapping “YES” on his palm.</a:t>
            </a:r>
          </a:p>
        </p:txBody>
      </p:sp>
    </p:spTree>
    <p:extLst>
      <p:ext uri="{BB962C8B-B14F-4D97-AF65-F5344CB8AC3E}">
        <p14:creationId xmlns:p14="http://schemas.microsoft.com/office/powerpoint/2010/main" val="228542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 to Python &amp; Raspberry Pi</a:t>
            </a:r>
          </a:p>
        </p:txBody>
      </p:sp>
      <p:sp>
        <p:nvSpPr>
          <p:cNvPr id="3" name="Text Placeholder 2"/>
          <p:cNvSpPr>
            <a:spLocks noGrp="1"/>
          </p:cNvSpPr>
          <p:nvPr>
            <p:ph type="body" idx="1"/>
          </p:nvPr>
        </p:nvSpPr>
        <p:spPr>
          <a:xfrm>
            <a:off x="1295400" y="1818322"/>
            <a:ext cx="9601198" cy="641350"/>
          </a:xfrm>
        </p:spPr>
        <p:txBody>
          <a:bodyPr/>
          <a:lstStyle/>
          <a:p>
            <a:r>
              <a:rPr lang="en-US" dirty="0"/>
              <a:t>Bits &amp; Bytes – Morse Code</a:t>
            </a:r>
          </a:p>
        </p:txBody>
      </p:sp>
      <p:sp>
        <p:nvSpPr>
          <p:cNvPr id="4" name="Content Placeholder 3"/>
          <p:cNvSpPr>
            <a:spLocks noGrp="1"/>
          </p:cNvSpPr>
          <p:nvPr>
            <p:ph sz="half" idx="2"/>
          </p:nvPr>
        </p:nvSpPr>
        <p:spPr>
          <a:xfrm>
            <a:off x="1295400" y="2503713"/>
            <a:ext cx="9601198" cy="3287487"/>
          </a:xfrm>
        </p:spPr>
        <p:txBody>
          <a:bodyPr>
            <a:normAutofit fontScale="92500" lnSpcReduction="20000"/>
          </a:bodyPr>
          <a:lstStyle/>
          <a:p>
            <a:pPr marL="0" indent="0">
              <a:buNone/>
            </a:pPr>
            <a:r>
              <a:rPr lang="en-US" dirty="0"/>
              <a:t>Using the circuit created in the lesson, create a simple Morse Code application:</a:t>
            </a:r>
          </a:p>
          <a:p>
            <a:r>
              <a:rPr lang="en-US" dirty="0"/>
              <a:t>Use the red button as the “short tap” button and the green button as the “long tap” button</a:t>
            </a:r>
          </a:p>
          <a:p>
            <a:r>
              <a:rPr lang="en-US" dirty="0"/>
              <a:t>When the “short tap” button is pressed the led and buzzer should turn on for .25 seconds and “ . ” should be displayed</a:t>
            </a:r>
          </a:p>
          <a:p>
            <a:r>
              <a:rPr lang="en-US" dirty="0"/>
              <a:t>When the “long tap” button is pressed the led and buzzer should be turned on for .5 seconds and “ _ ” should be displayed</a:t>
            </a:r>
          </a:p>
          <a:p>
            <a:r>
              <a:rPr lang="en-US" dirty="0"/>
              <a:t>The program should be launched immediately when the microcontroller is booted</a:t>
            </a:r>
          </a:p>
          <a:p>
            <a:pPr marL="0" indent="0">
              <a:buNone/>
            </a:pPr>
            <a:r>
              <a:rPr lang="en-US" dirty="0">
                <a:solidFill>
                  <a:schemeClr val="tx2"/>
                </a:solidFill>
                <a:hlinkClick r:id="rId2"/>
              </a:rPr>
              <a:t>https://en.wikipedia.org/wiki/Morse_code</a:t>
            </a:r>
            <a:endParaRPr lang="en-US" dirty="0">
              <a:solidFill>
                <a:schemeClr val="tx2"/>
              </a:solidFill>
            </a:endParaRPr>
          </a:p>
          <a:p>
            <a:pPr marL="0" indent="0">
              <a:buNone/>
            </a:pPr>
            <a:endParaRPr lang="en-US" dirty="0">
              <a:solidFill>
                <a:schemeClr val="tx2"/>
              </a:solidFill>
            </a:endParaRPr>
          </a:p>
        </p:txBody>
      </p:sp>
    </p:spTree>
    <p:extLst>
      <p:ext uri="{BB962C8B-B14F-4D97-AF65-F5344CB8AC3E}">
        <p14:creationId xmlns:p14="http://schemas.microsoft.com/office/powerpoint/2010/main" val="180143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Microcontrollers are designed for embedded applications, in contrast to the microprocessors used in personal computers or other general purpose applications consisting of various discrete chips.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124426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Microcontrollers are used in automatically controlled products and devices, such as automobile engine control systems, implantable medical devices, remote controls, office machines, appliances, power tools, toys and other embedded systems. </a:t>
            </a:r>
          </a:p>
          <a:p>
            <a:pPr marL="0" indent="0">
              <a:buNone/>
            </a:pPr>
            <a:r>
              <a:rPr lang="en-US" dirty="0"/>
              <a:t>By reducing the size and cost compared to a design that uses a separate microprocessor, memory, and input/output devices, microcontrollers make it economical to digitally control even more devices and processes. </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914321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Mixed signal microcontrollers are common, integrating analog components needed to control non-digital electronic systems. </a:t>
            </a:r>
          </a:p>
          <a:p>
            <a:pPr marL="0" indent="0">
              <a:buNone/>
            </a:pPr>
            <a:r>
              <a:rPr lang="en-US" dirty="0"/>
              <a:t>In the context of the internet of things, microcontrollers are an economical and popular means of data collection, sensing and actuating the physical world as edge devices.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2820295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hlinkClick r:id="rId2"/>
              </a:rPr>
              <a:t>https://www.youtube.com/watch?v=A5CB4t9sukM</a:t>
            </a:r>
            <a:endParaRPr lang="en-US" dirty="0">
              <a:solidFill>
                <a:schemeClr val="tx2"/>
              </a:solidFill>
            </a:endParaRPr>
          </a:p>
        </p:txBody>
      </p:sp>
    </p:spTree>
    <p:extLst>
      <p:ext uri="{BB962C8B-B14F-4D97-AF65-F5344CB8AC3E}">
        <p14:creationId xmlns:p14="http://schemas.microsoft.com/office/powerpoint/2010/main" val="333880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Robust Design</a:t>
            </a:r>
          </a:p>
          <a:p>
            <a:pPr marL="0" indent="0">
              <a:buNone/>
            </a:pPr>
            <a:r>
              <a:rPr lang="en-US" dirty="0"/>
              <a:t>ESP32 is capable of functioning reliably in industrial environments, with an operating temperature ranging from –40°C to +125°C. Powered by advanced calibration circuitries, ESP32 can dynamically remove external circuit imperfections and adapt to changes in external conditions.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1345365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Ultra-Low Power Consumption</a:t>
            </a:r>
          </a:p>
          <a:p>
            <a:pPr marL="0" indent="0">
              <a:buNone/>
            </a:pPr>
            <a:r>
              <a:rPr lang="en-US" dirty="0"/>
              <a:t>Engineered for mobile devices, wearable electronics and IoT applications, ESP32 achieves ultra-low power consumption with a combination of several types of proprietary software. ESP32 also includes state-of-the-art features, such as fine-grained clock gating, various power modes and dynamic power scaling.</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64408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16115</TotalTime>
  <Words>1556</Words>
  <Application>Microsoft Office PowerPoint</Application>
  <PresentationFormat>Widescreen</PresentationFormat>
  <Paragraphs>143</Paragraphs>
  <Slides>31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31</vt:i4>
      </vt:variant>
    </vt:vector>
  </HeadingPairs>
  <TitlesOfParts>
    <vt:vector size="33"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Intro to Python &amp; Raspberry Pi</vt:lpstr>
      <vt:lpstr>Intro to Python &amp; Raspberry 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604</cp:revision>
  <dcterms:created xsi:type="dcterms:W3CDTF">2018-11-03T17:51:56Z</dcterms:created>
  <dcterms:modified xsi:type="dcterms:W3CDTF">2021-06-07T04:56:36Z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